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952" autoAdjust="0"/>
    <p:restoredTop sz="94660"/>
  </p:normalViewPr>
  <p:slideViewPr>
    <p:cSldViewPr snapToGrid="0">
      <p:cViewPr>
        <p:scale>
          <a:sx n="25" d="100"/>
          <a:sy n="25" d="100"/>
        </p:scale>
        <p:origin x="301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0" Type="http://schemas.openxmlformats.org/officeDocument/2006/relationships/image" Target="../media/image2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>
            <a:extLst>
              <a:ext uri="{FF2B5EF4-FFF2-40B4-BE49-F238E27FC236}">
                <a16:creationId xmlns:a16="http://schemas.microsoft.com/office/drawing/2014/main" id="{D964B3D8-4747-4428-AE71-1AD49F2AE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761" y="16026376"/>
            <a:ext cx="12496800" cy="7038975"/>
          </a:xfrm>
          <a:prstGeom prst="rect">
            <a:avLst/>
          </a:prstGeom>
        </p:spPr>
      </p:pic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1540343" y="7784021"/>
            <a:ext cx="12696659" cy="449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92D050"/>
              </a:buClr>
            </a:pPr>
            <a:r>
              <a:rPr lang="en-US" altLang="ko-KR" sz="3600" dirty="0"/>
              <a:t>Q-band transmitter is fabricated using a 65-nm CMOS process.</a:t>
            </a:r>
          </a:p>
          <a:p>
            <a:pPr>
              <a:buClr>
                <a:srgbClr val="92D050"/>
              </a:buClr>
            </a:pPr>
            <a:r>
              <a:rPr lang="en-US" altLang="ko-KR" sz="3600" dirty="0"/>
              <a:t>This system consists of a 40-GHz frequency </a:t>
            </a:r>
            <a:r>
              <a:rPr lang="en-US" altLang="ko-KR" sz="3600" dirty="0" err="1"/>
              <a:t>quadrupler</a:t>
            </a:r>
            <a:r>
              <a:rPr lang="en-US" altLang="ko-KR" sz="3600" dirty="0"/>
              <a:t>, up-conversion mixer, two drive amplifier and additional passive components.</a:t>
            </a:r>
          </a:p>
          <a:p>
            <a:pPr>
              <a:buClr>
                <a:srgbClr val="92D050"/>
              </a:buClr>
            </a:pPr>
            <a:r>
              <a:rPr lang="en-US" altLang="ko-KR" sz="3600" dirty="0"/>
              <a:t>Simulated results show that the maximum conversion gain is 11-dB and 3-dB bandwidth is 5.3-GHz.</a:t>
            </a:r>
          </a:p>
        </p:txBody>
      </p:sp>
      <p:sp>
        <p:nvSpPr>
          <p:cNvPr id="10" name="Rectangle 1933"/>
          <p:cNvSpPr>
            <a:spLocks noChangeArrowheads="1"/>
          </p:cNvSpPr>
          <p:nvPr/>
        </p:nvSpPr>
        <p:spPr bwMode="auto">
          <a:xfrm>
            <a:off x="10580688" y="6411709"/>
            <a:ext cx="8540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2951163" fontAlgn="base">
              <a:spcBef>
                <a:spcPct val="0"/>
              </a:spcBef>
              <a:spcAft>
                <a:spcPct val="0"/>
              </a:spcAft>
            </a:pPr>
            <a:endParaRPr lang="ko-KR" altLang="en-US" sz="5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zövegdoboz 8"/>
          <p:cNvSpPr txBox="1">
            <a:spLocks noChangeArrowheads="1"/>
          </p:cNvSpPr>
          <p:nvPr/>
        </p:nvSpPr>
        <p:spPr bwMode="auto">
          <a:xfrm>
            <a:off x="1172144" y="4041988"/>
            <a:ext cx="28088656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6600" b="1" dirty="0">
                <a:solidFill>
                  <a:prstClr val="black"/>
                </a:solidFill>
                <a:latin typeface="+mj-ea"/>
                <a:cs typeface="Arial" pitchFamily="34" charset="0"/>
              </a:rPr>
              <a:t>Design of Q-band Transmitter using 65nm CMOS Technology</a:t>
            </a:r>
          </a:p>
          <a:p>
            <a:pPr algn="ctr" defTabSz="29511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Hyunkyu Lee, </a:t>
            </a:r>
            <a:r>
              <a:rPr kumimoji="1" lang="en-US" altLang="ko-KR" sz="4800" b="1" dirty="0" err="1">
                <a:solidFill>
                  <a:prstClr val="black"/>
                </a:solidFill>
                <a:cs typeface="Arial" pitchFamily="34" charset="0"/>
              </a:rPr>
              <a:t>Seungwon</a:t>
            </a: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 Park and Sanggeun Jeon</a:t>
            </a:r>
          </a:p>
          <a:p>
            <a:pPr algn="ctr" defTabSz="41747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>
                <a:solidFill>
                  <a:prstClr val="black"/>
                </a:solidFill>
                <a:cs typeface="Arial" pitchFamily="34" charset="0"/>
              </a:rPr>
              <a:t>School of Electrical Engineering, Korea University, Seoul 136-713, Korea</a:t>
            </a:r>
          </a:p>
        </p:txBody>
      </p:sp>
      <p:sp>
        <p:nvSpPr>
          <p:cNvPr id="15" name="직사각형 62"/>
          <p:cNvSpPr/>
          <p:nvPr/>
        </p:nvSpPr>
        <p:spPr bwMode="auto">
          <a:xfrm>
            <a:off x="15716360" y="7377000"/>
            <a:ext cx="13544440" cy="33351900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5800" dirty="0">
              <a:solidFill>
                <a:prstClr val="white"/>
              </a:solidFill>
            </a:endParaRPr>
          </a:p>
        </p:txBody>
      </p:sp>
      <p:sp>
        <p:nvSpPr>
          <p:cNvPr id="16" name="직사각형 64"/>
          <p:cNvSpPr/>
          <p:nvPr/>
        </p:nvSpPr>
        <p:spPr bwMode="auto">
          <a:xfrm>
            <a:off x="1172144" y="13813558"/>
            <a:ext cx="13420156" cy="26915342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5800" dirty="0">
              <a:solidFill>
                <a:prstClr val="white"/>
              </a:solidFill>
            </a:endParaRPr>
          </a:p>
        </p:txBody>
      </p:sp>
      <p:sp>
        <p:nvSpPr>
          <p:cNvPr id="17" name="Lekerekített téglalap 9"/>
          <p:cNvSpPr/>
          <p:nvPr/>
        </p:nvSpPr>
        <p:spPr bwMode="auto">
          <a:xfrm>
            <a:off x="1532306" y="13453519"/>
            <a:ext cx="10649862" cy="719681"/>
          </a:xfrm>
          <a:prstGeom prst="roundRect">
            <a:avLst>
              <a:gd name="adj" fmla="val 50000"/>
            </a:avLst>
          </a:prstGeom>
          <a:solidFill>
            <a:srgbClr val="AED369"/>
          </a:soli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/>
            <a:r>
              <a:rPr lang="en-US" altLang="ko-KR" sz="4800" b="1" dirty="0">
                <a:solidFill>
                  <a:schemeClr val="tx1"/>
                </a:solidFill>
              </a:rPr>
              <a:t>Q-band transmitter unit circuits</a:t>
            </a: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1540343" y="14415251"/>
            <a:ext cx="928903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40-GHz frequency </a:t>
            </a:r>
            <a:r>
              <a:rPr lang="en-US" altLang="ko-KR" sz="3600" dirty="0" err="1"/>
              <a:t>quadrupler</a:t>
            </a:r>
            <a:endParaRPr lang="en-US" altLang="ko-KR" sz="3600" dirty="0"/>
          </a:p>
        </p:txBody>
      </p:sp>
      <p:sp>
        <p:nvSpPr>
          <p:cNvPr id="20" name="Rectangle 755"/>
          <p:cNvSpPr>
            <a:spLocks noChangeArrowheads="1"/>
          </p:cNvSpPr>
          <p:nvPr/>
        </p:nvSpPr>
        <p:spPr bwMode="auto">
          <a:xfrm>
            <a:off x="203200" y="6195809"/>
            <a:ext cx="2138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Lekerekített téglalap 9"/>
          <p:cNvSpPr/>
          <p:nvPr/>
        </p:nvSpPr>
        <p:spPr bwMode="auto">
          <a:xfrm>
            <a:off x="16055470" y="7057863"/>
            <a:ext cx="10019678" cy="708025"/>
          </a:xfrm>
          <a:prstGeom prst="roundRect">
            <a:avLst>
              <a:gd name="adj" fmla="val 50000"/>
            </a:avLst>
          </a:prstGeom>
          <a:solidFill>
            <a:srgbClr val="AED369"/>
          </a:soli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4800" b="1" dirty="0">
                <a:solidFill>
                  <a:schemeClr val="tx1"/>
                </a:solidFill>
              </a:rPr>
              <a:t>Q-band transmitter MMIC</a:t>
            </a:r>
            <a:endParaRPr kumimoji="1" lang="en-US" altLang="ko-KR" sz="4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16055470" y="7845619"/>
            <a:ext cx="1273338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Mm-wave CMOS transmitter block diagram &amp; layout</a:t>
            </a: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15986496" y="23252837"/>
            <a:ext cx="13040373" cy="11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Q-band transmitter is fabricated using a 65-nm CMOS process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Size : 1650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ⅹ</a:t>
            </a:r>
            <a:r>
              <a:rPr lang="en-US" altLang="ko-KR" sz="3200" b="1" dirty="0">
                <a:latin typeface="Arial" charset="0"/>
                <a:cs typeface="Arial" charset="0"/>
              </a:rPr>
              <a:t>2780 um</a:t>
            </a:r>
            <a:r>
              <a:rPr lang="en-US" altLang="ko-KR" sz="3200" b="1" baseline="300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16059461" y="24923708"/>
            <a:ext cx="928903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Simulation results</a:t>
            </a:r>
          </a:p>
        </p:txBody>
      </p:sp>
      <p:sp>
        <p:nvSpPr>
          <p:cNvPr id="44" name="직사각형 58"/>
          <p:cNvSpPr/>
          <p:nvPr/>
        </p:nvSpPr>
        <p:spPr bwMode="auto">
          <a:xfrm>
            <a:off x="1159072" y="7377000"/>
            <a:ext cx="13433228" cy="5116507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5800" dirty="0">
              <a:solidFill>
                <a:prstClr val="white"/>
              </a:solidFill>
            </a:endParaRPr>
          </a:p>
        </p:txBody>
      </p:sp>
      <p:sp>
        <p:nvSpPr>
          <p:cNvPr id="14" name="Lekerekített téglalap 9"/>
          <p:cNvSpPr/>
          <p:nvPr/>
        </p:nvSpPr>
        <p:spPr bwMode="auto">
          <a:xfrm>
            <a:off x="1519235" y="6997286"/>
            <a:ext cx="4440746" cy="708025"/>
          </a:xfrm>
          <a:prstGeom prst="roundRect">
            <a:avLst>
              <a:gd name="adj" fmla="val 50000"/>
            </a:avLst>
          </a:prstGeom>
          <a:solidFill>
            <a:srgbClr val="AED369"/>
          </a:soli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511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>
                <a:solidFill>
                  <a:schemeClr val="tx1"/>
                </a:solidFill>
                <a:ea typeface="+mj-ea"/>
              </a:rPr>
              <a:t>Introduction</a:t>
            </a:r>
          </a:p>
        </p:txBody>
      </p:sp>
      <p:sp>
        <p:nvSpPr>
          <p:cNvPr id="45" name="TextBox 39"/>
          <p:cNvSpPr txBox="1">
            <a:spLocks noChangeArrowheads="1"/>
          </p:cNvSpPr>
          <p:nvPr/>
        </p:nvSpPr>
        <p:spPr bwMode="auto">
          <a:xfrm>
            <a:off x="1519234" y="20476839"/>
            <a:ext cx="12864314" cy="279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40-GHz </a:t>
            </a:r>
            <a:r>
              <a:rPr lang="en-US" altLang="ko-KR" sz="3200" b="1" dirty="0" err="1">
                <a:latin typeface="Arial" charset="0"/>
                <a:cs typeface="Arial" charset="0"/>
              </a:rPr>
              <a:t>quadrupler</a:t>
            </a:r>
            <a:r>
              <a:rPr lang="en-US" altLang="ko-KR" sz="3200" b="1" dirty="0">
                <a:latin typeface="Arial" charset="0"/>
                <a:cs typeface="Arial" charset="0"/>
              </a:rPr>
              <a:t> using cascaded two </a:t>
            </a:r>
            <a:r>
              <a:rPr lang="en-US" altLang="ko-KR" sz="3200" b="1" dirty="0" err="1">
                <a:latin typeface="Arial" charset="0"/>
                <a:cs typeface="Arial" charset="0"/>
              </a:rPr>
              <a:t>doubler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Class-B biasing for 2</a:t>
            </a:r>
            <a:r>
              <a:rPr lang="en-US" altLang="ko-KR" sz="3200" b="1" baseline="30000" dirty="0">
                <a:latin typeface="Arial" charset="0"/>
                <a:cs typeface="Arial" charset="0"/>
              </a:rPr>
              <a:t>nd</a:t>
            </a:r>
            <a:r>
              <a:rPr lang="en-US" altLang="ko-KR" sz="3200" b="1" dirty="0">
                <a:latin typeface="Arial" charset="0"/>
                <a:cs typeface="Arial" charset="0"/>
              </a:rPr>
              <a:t> harmonic enhancement</a:t>
            </a: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1</a:t>
            </a:r>
            <a:r>
              <a:rPr lang="en-US" altLang="ko-KR" sz="3200" b="1" baseline="30000" dirty="0">
                <a:latin typeface="Arial" charset="0"/>
                <a:cs typeface="Arial" charset="0"/>
              </a:rPr>
              <a:t>st</a:t>
            </a:r>
            <a:r>
              <a:rPr lang="en-US" altLang="ko-KR" sz="3200" b="1" dirty="0">
                <a:latin typeface="Arial" charset="0"/>
                <a:cs typeface="Arial" charset="0"/>
              </a:rPr>
              <a:t> </a:t>
            </a:r>
            <a:r>
              <a:rPr lang="en-US" altLang="ko-KR" sz="3200" b="1" dirty="0" err="1">
                <a:latin typeface="Arial" charset="0"/>
                <a:cs typeface="Arial" charset="0"/>
              </a:rPr>
              <a:t>doubler</a:t>
            </a:r>
            <a:r>
              <a:rPr lang="en-US" altLang="ko-KR" sz="3200" b="1" dirty="0">
                <a:latin typeface="Arial" charset="0"/>
                <a:cs typeface="Arial" charset="0"/>
              </a:rPr>
              <a:t> : Single-to-single topology for size reduction</a:t>
            </a: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2</a:t>
            </a:r>
            <a:r>
              <a:rPr lang="en-US" altLang="ko-KR" sz="3200" b="1" baseline="30000" dirty="0">
                <a:latin typeface="Arial" charset="0"/>
                <a:cs typeface="Arial" charset="0"/>
              </a:rPr>
              <a:t>nd</a:t>
            </a:r>
            <a:r>
              <a:rPr lang="en-US" altLang="ko-KR" sz="3200" b="1" dirty="0">
                <a:latin typeface="Arial" charset="0"/>
                <a:cs typeface="Arial" charset="0"/>
              </a:rPr>
              <a:t> </a:t>
            </a:r>
            <a:r>
              <a:rPr lang="en-US" altLang="ko-KR" sz="3200" b="1" dirty="0" err="1">
                <a:latin typeface="Arial" charset="0"/>
                <a:cs typeface="Arial" charset="0"/>
              </a:rPr>
              <a:t>doubler</a:t>
            </a:r>
            <a:r>
              <a:rPr lang="en-US" altLang="ko-KR" sz="3200" b="1" dirty="0">
                <a:latin typeface="Arial" charset="0"/>
                <a:cs typeface="Arial" charset="0"/>
              </a:rPr>
              <a:t> : Differential-to-single topology for fundamental suppression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5979239" y="39920286"/>
            <a:ext cx="13115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/>
              <a:t>The Authors thank IDEC for MPW and CAD tool support</a:t>
            </a:r>
            <a:endParaRPr lang="ko-KR" altLang="en-US" sz="4400" b="1" dirty="0"/>
          </a:p>
        </p:txBody>
      </p:sp>
      <p:pic>
        <p:nvPicPr>
          <p:cNvPr id="56" name="Picture 12">
            <a:extLst>
              <a:ext uri="{FF2B5EF4-FFF2-40B4-BE49-F238E27FC236}">
                <a16:creationId xmlns:a16="http://schemas.microsoft.com/office/drawing/2014/main" id="{9C4EBABF-4F52-4569-B4AF-0BE793AD0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459" y="15130504"/>
            <a:ext cx="7708569" cy="5218546"/>
          </a:xfrm>
          <a:prstGeom prst="rect">
            <a:avLst/>
          </a:prstGeom>
        </p:spPr>
      </p:pic>
      <p:pic>
        <p:nvPicPr>
          <p:cNvPr id="59" name="Content Placeholder 4">
            <a:extLst>
              <a:ext uri="{FF2B5EF4-FFF2-40B4-BE49-F238E27FC236}">
                <a16:creationId xmlns:a16="http://schemas.microsoft.com/office/drawing/2014/main" id="{00A7EE71-B5F3-49BB-A8D5-76BD878CB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0257" y="8587494"/>
            <a:ext cx="12872907" cy="6747787"/>
          </a:xfrm>
          <a:prstGeom prst="rect">
            <a:avLst/>
          </a:prstGeom>
        </p:spPr>
      </p:pic>
      <p:sp>
        <p:nvSpPr>
          <p:cNvPr id="65" name="직사각형 10">
            <a:extLst>
              <a:ext uri="{FF2B5EF4-FFF2-40B4-BE49-F238E27FC236}">
                <a16:creationId xmlns:a16="http://schemas.microsoft.com/office/drawing/2014/main" id="{BA7F7E50-4F87-415E-8C43-BD47CC76951C}"/>
              </a:ext>
            </a:extLst>
          </p:cNvPr>
          <p:cNvSpPr/>
          <p:nvPr/>
        </p:nvSpPr>
        <p:spPr bwMode="auto">
          <a:xfrm>
            <a:off x="16905883" y="17998790"/>
            <a:ext cx="3363318" cy="366740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400" b="1" dirty="0">
                <a:latin typeface="굴림체" pitchFamily="49" charset="-127"/>
                <a:ea typeface="굴림체" pitchFamily="49" charset="-127"/>
              </a:rPr>
              <a:t>Frequency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400" b="1" i="0" u="none" strike="noStrike" cap="none" normalizeH="0" baseline="0" dirty="0" err="1">
                <a:ln>
                  <a:noFill/>
                </a:ln>
                <a:effectLst/>
                <a:latin typeface="굴림체" pitchFamily="49" charset="-127"/>
                <a:ea typeface="굴림체" pitchFamily="49" charset="-127"/>
              </a:rPr>
              <a:t>Quadrupler</a:t>
            </a:r>
            <a:endParaRPr kumimoji="1" lang="ko-KR" altLang="en-US" sz="44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68" name="직사각형 10">
            <a:extLst>
              <a:ext uri="{FF2B5EF4-FFF2-40B4-BE49-F238E27FC236}">
                <a16:creationId xmlns:a16="http://schemas.microsoft.com/office/drawing/2014/main" id="{03EF7605-5EF8-4616-B18F-C3477AAE19E8}"/>
              </a:ext>
            </a:extLst>
          </p:cNvPr>
          <p:cNvSpPr/>
          <p:nvPr/>
        </p:nvSpPr>
        <p:spPr bwMode="auto">
          <a:xfrm>
            <a:off x="20383445" y="17156157"/>
            <a:ext cx="1962206" cy="176049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400" b="1" dirty="0">
                <a:latin typeface="굴림체" pitchFamily="49" charset="-127"/>
                <a:ea typeface="굴림체" pitchFamily="49" charset="-127"/>
              </a:rPr>
              <a:t>IF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400" b="1" i="0" u="none" strike="noStrike" cap="none" normalizeH="0" baseline="0" dirty="0" err="1">
                <a:ln>
                  <a:noFill/>
                </a:ln>
                <a:effectLst/>
                <a:latin typeface="굴림체" pitchFamily="49" charset="-127"/>
                <a:ea typeface="굴림체" pitchFamily="49" charset="-127"/>
              </a:rPr>
              <a:t>Balun</a:t>
            </a:r>
            <a:endParaRPr kumimoji="1" lang="ko-KR" altLang="en-US" sz="44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69" name="직사각형 10">
            <a:extLst>
              <a:ext uri="{FF2B5EF4-FFF2-40B4-BE49-F238E27FC236}">
                <a16:creationId xmlns:a16="http://schemas.microsoft.com/office/drawing/2014/main" id="{72693E94-7F34-40E3-B60C-247B68E43081}"/>
              </a:ext>
            </a:extLst>
          </p:cNvPr>
          <p:cNvSpPr/>
          <p:nvPr/>
        </p:nvSpPr>
        <p:spPr bwMode="auto">
          <a:xfrm>
            <a:off x="20383445" y="20870907"/>
            <a:ext cx="1962206" cy="176049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400" b="1" dirty="0">
                <a:latin typeface="굴림체" pitchFamily="49" charset="-127"/>
                <a:ea typeface="굴림체" pitchFamily="49" charset="-127"/>
              </a:rPr>
              <a:t>IF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400" b="1" i="0" u="none" strike="noStrike" cap="none" normalizeH="0" baseline="0" dirty="0" err="1">
                <a:ln>
                  <a:noFill/>
                </a:ln>
                <a:effectLst/>
                <a:latin typeface="굴림체" pitchFamily="49" charset="-127"/>
                <a:ea typeface="굴림체" pitchFamily="49" charset="-127"/>
              </a:rPr>
              <a:t>Balun</a:t>
            </a:r>
            <a:endParaRPr kumimoji="1" lang="ko-KR" altLang="en-US" sz="44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0" name="직사각형 10">
            <a:extLst>
              <a:ext uri="{FF2B5EF4-FFF2-40B4-BE49-F238E27FC236}">
                <a16:creationId xmlns:a16="http://schemas.microsoft.com/office/drawing/2014/main" id="{BFE99926-7187-4843-83F9-452F7093913D}"/>
              </a:ext>
            </a:extLst>
          </p:cNvPr>
          <p:cNvSpPr/>
          <p:nvPr/>
        </p:nvSpPr>
        <p:spPr bwMode="auto">
          <a:xfrm>
            <a:off x="20389671" y="19007183"/>
            <a:ext cx="1962206" cy="176049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400" b="1" i="0" u="none" strike="noStrike" cap="none" normalizeH="0" baseline="0" dirty="0">
                <a:ln>
                  <a:noFill/>
                </a:ln>
                <a:effectLst/>
                <a:latin typeface="굴림체" pitchFamily="49" charset="-127"/>
                <a:ea typeface="굴림체" pitchFamily="49" charset="-127"/>
              </a:rPr>
              <a:t>Drive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400" b="1" dirty="0">
                <a:latin typeface="굴림체" pitchFamily="49" charset="-127"/>
                <a:ea typeface="굴림체" pitchFamily="49" charset="-127"/>
              </a:rPr>
              <a:t>Amp</a:t>
            </a:r>
            <a:endParaRPr kumimoji="1" lang="ko-KR" altLang="en-US" sz="44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6" name="직사각형 10">
            <a:extLst>
              <a:ext uri="{FF2B5EF4-FFF2-40B4-BE49-F238E27FC236}">
                <a16:creationId xmlns:a16="http://schemas.microsoft.com/office/drawing/2014/main" id="{E903A303-808C-45FF-AFB8-C9E24B617947}"/>
              </a:ext>
            </a:extLst>
          </p:cNvPr>
          <p:cNvSpPr/>
          <p:nvPr/>
        </p:nvSpPr>
        <p:spPr bwMode="auto">
          <a:xfrm>
            <a:off x="22428176" y="17156157"/>
            <a:ext cx="2219886" cy="136044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000" b="1" dirty="0">
                <a:latin typeface="굴림체" pitchFamily="49" charset="-127"/>
                <a:ea typeface="굴림체" pitchFamily="49" charset="-127"/>
              </a:rPr>
              <a:t>Up-mixer</a:t>
            </a:r>
            <a:endParaRPr kumimoji="1" lang="ko-KR" altLang="en-US" sz="40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7" name="직사각형 10">
            <a:extLst>
              <a:ext uri="{FF2B5EF4-FFF2-40B4-BE49-F238E27FC236}">
                <a16:creationId xmlns:a16="http://schemas.microsoft.com/office/drawing/2014/main" id="{946E7717-8C03-480A-AD3E-1603C3D806E6}"/>
              </a:ext>
            </a:extLst>
          </p:cNvPr>
          <p:cNvSpPr/>
          <p:nvPr/>
        </p:nvSpPr>
        <p:spPr bwMode="auto">
          <a:xfrm>
            <a:off x="22428176" y="21213807"/>
            <a:ext cx="2219886" cy="136044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000" b="1" dirty="0">
                <a:latin typeface="굴림체" pitchFamily="49" charset="-127"/>
                <a:ea typeface="굴림체" pitchFamily="49" charset="-127"/>
              </a:rPr>
              <a:t>Up-mixer</a:t>
            </a:r>
            <a:endParaRPr kumimoji="1" lang="ko-KR" altLang="en-US" sz="40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8" name="직사각형 10">
            <a:extLst>
              <a:ext uri="{FF2B5EF4-FFF2-40B4-BE49-F238E27FC236}">
                <a16:creationId xmlns:a16="http://schemas.microsoft.com/office/drawing/2014/main" id="{7FA8A41D-25F7-43DF-8BB5-C7C7C4C4A1DA}"/>
              </a:ext>
            </a:extLst>
          </p:cNvPr>
          <p:cNvSpPr/>
          <p:nvPr/>
        </p:nvSpPr>
        <p:spPr bwMode="auto">
          <a:xfrm>
            <a:off x="22436275" y="18586067"/>
            <a:ext cx="2219886" cy="76873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000" b="1" dirty="0">
                <a:latin typeface="굴림체" pitchFamily="49" charset="-127"/>
                <a:ea typeface="굴림체" pitchFamily="49" charset="-127"/>
              </a:rPr>
              <a:t>LO </a:t>
            </a:r>
            <a:r>
              <a:rPr kumimoji="1" lang="en-US" altLang="ko-KR" sz="4000" b="1" dirty="0" err="1">
                <a:latin typeface="굴림체" pitchFamily="49" charset="-127"/>
                <a:ea typeface="굴림체" pitchFamily="49" charset="-127"/>
              </a:rPr>
              <a:t>Balun</a:t>
            </a:r>
            <a:endParaRPr kumimoji="1" lang="ko-KR" altLang="en-US" sz="40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96" name="직사각형 10">
            <a:extLst>
              <a:ext uri="{FF2B5EF4-FFF2-40B4-BE49-F238E27FC236}">
                <a16:creationId xmlns:a16="http://schemas.microsoft.com/office/drawing/2014/main" id="{D5C6AFAD-E2A2-4700-9D2E-A400EA557FBF}"/>
              </a:ext>
            </a:extLst>
          </p:cNvPr>
          <p:cNvSpPr/>
          <p:nvPr/>
        </p:nvSpPr>
        <p:spPr bwMode="auto">
          <a:xfrm>
            <a:off x="22436275" y="20376767"/>
            <a:ext cx="2219886" cy="76873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4000" b="1" dirty="0">
                <a:latin typeface="굴림체" pitchFamily="49" charset="-127"/>
                <a:ea typeface="굴림체" pitchFamily="49" charset="-127"/>
              </a:rPr>
              <a:t>LO </a:t>
            </a:r>
            <a:r>
              <a:rPr kumimoji="1" lang="en-US" altLang="ko-KR" sz="4000" b="1" dirty="0" err="1">
                <a:latin typeface="굴림체" pitchFamily="49" charset="-127"/>
                <a:ea typeface="굴림체" pitchFamily="49" charset="-127"/>
              </a:rPr>
              <a:t>Balun</a:t>
            </a:r>
            <a:endParaRPr kumimoji="1" lang="ko-KR" altLang="en-US" sz="40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97" name="직사각형 10">
            <a:extLst>
              <a:ext uri="{FF2B5EF4-FFF2-40B4-BE49-F238E27FC236}">
                <a16:creationId xmlns:a16="http://schemas.microsoft.com/office/drawing/2014/main" id="{BFF52715-1D0D-4FFF-A6F4-2F5BFC19EBB2}"/>
              </a:ext>
            </a:extLst>
          </p:cNvPr>
          <p:cNvSpPr/>
          <p:nvPr/>
        </p:nvSpPr>
        <p:spPr bwMode="auto">
          <a:xfrm>
            <a:off x="22436275" y="19423107"/>
            <a:ext cx="2219886" cy="88535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2800" b="1" dirty="0">
                <a:latin typeface="굴림체" pitchFamily="49" charset="-127"/>
                <a:ea typeface="굴림체" pitchFamily="49" charset="-127"/>
              </a:rPr>
              <a:t>Wilkinson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2800" b="1" i="0" u="none" strike="noStrike" cap="none" normalizeH="0" baseline="0" dirty="0">
                <a:ln>
                  <a:noFill/>
                </a:ln>
                <a:effectLst/>
                <a:latin typeface="굴림체" pitchFamily="49" charset="-127"/>
                <a:ea typeface="굴림체" pitchFamily="49" charset="-127"/>
              </a:rPr>
              <a:t>Divider</a:t>
            </a:r>
            <a:endParaRPr kumimoji="1" lang="ko-KR" altLang="en-US" sz="28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98" name="직사각형 10">
            <a:extLst>
              <a:ext uri="{FF2B5EF4-FFF2-40B4-BE49-F238E27FC236}">
                <a16:creationId xmlns:a16="http://schemas.microsoft.com/office/drawing/2014/main" id="{BD22F631-A189-45F0-B07C-C84D1CD4C671}"/>
              </a:ext>
            </a:extLst>
          </p:cNvPr>
          <p:cNvSpPr/>
          <p:nvPr/>
        </p:nvSpPr>
        <p:spPr bwMode="auto">
          <a:xfrm>
            <a:off x="24730587" y="17156156"/>
            <a:ext cx="720213" cy="238152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2400" b="1" dirty="0">
                <a:latin typeface="굴림체" pitchFamily="49" charset="-127"/>
                <a:ea typeface="굴림체" pitchFamily="49" charset="-127"/>
              </a:rPr>
              <a:t>RF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2400" b="1" i="0" u="none" strike="noStrike" cap="none" normalizeH="0" baseline="0" dirty="0" err="1">
                <a:ln>
                  <a:noFill/>
                </a:ln>
                <a:effectLst/>
                <a:latin typeface="굴림체" pitchFamily="49" charset="-127"/>
                <a:ea typeface="굴림체" pitchFamily="49" charset="-127"/>
              </a:rPr>
              <a:t>Balun</a:t>
            </a:r>
            <a:endParaRPr kumimoji="1" lang="ko-KR" altLang="en-US" sz="24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99" name="직사각형 10">
            <a:extLst>
              <a:ext uri="{FF2B5EF4-FFF2-40B4-BE49-F238E27FC236}">
                <a16:creationId xmlns:a16="http://schemas.microsoft.com/office/drawing/2014/main" id="{28F75687-9A70-46EC-9B98-5B61EF191BB8}"/>
              </a:ext>
            </a:extLst>
          </p:cNvPr>
          <p:cNvSpPr/>
          <p:nvPr/>
        </p:nvSpPr>
        <p:spPr bwMode="auto">
          <a:xfrm>
            <a:off x="24730587" y="20005726"/>
            <a:ext cx="720213" cy="238152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2400" b="1" dirty="0">
                <a:latin typeface="굴림체" pitchFamily="49" charset="-127"/>
                <a:ea typeface="굴림체" pitchFamily="49" charset="-127"/>
              </a:rPr>
              <a:t>RF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2400" b="1" i="0" u="none" strike="noStrike" cap="none" normalizeH="0" baseline="0" dirty="0" err="1">
                <a:ln>
                  <a:noFill/>
                </a:ln>
                <a:effectLst/>
                <a:latin typeface="굴림체" pitchFamily="49" charset="-127"/>
                <a:ea typeface="굴림체" pitchFamily="49" charset="-127"/>
              </a:rPr>
              <a:t>Balun</a:t>
            </a:r>
            <a:endParaRPr kumimoji="1" lang="ko-KR" altLang="en-US" sz="2400" b="1" i="0" u="none" strike="noStrike" cap="none" normalizeH="0" baseline="0" dirty="0">
              <a:ln>
                <a:noFill/>
              </a:ln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00" name="직사각형 10">
            <a:extLst>
              <a:ext uri="{FF2B5EF4-FFF2-40B4-BE49-F238E27FC236}">
                <a16:creationId xmlns:a16="http://schemas.microsoft.com/office/drawing/2014/main" id="{CFE61532-8665-4722-ADF1-78498B1C6369}"/>
              </a:ext>
            </a:extLst>
          </p:cNvPr>
          <p:cNvSpPr/>
          <p:nvPr/>
        </p:nvSpPr>
        <p:spPr bwMode="auto">
          <a:xfrm>
            <a:off x="25498426" y="18641732"/>
            <a:ext cx="576722" cy="238152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2400" b="1" dirty="0">
                <a:latin typeface="굴림체" pitchFamily="49" charset="-127"/>
                <a:ea typeface="굴림체" pitchFamily="49" charset="-127"/>
              </a:rPr>
              <a:t>RF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2400" b="1" dirty="0">
                <a:latin typeface="굴림체" pitchFamily="49" charset="-127"/>
                <a:ea typeface="굴림체" pitchFamily="49" charset="-127"/>
              </a:rPr>
              <a:t>Hybrid</a:t>
            </a:r>
          </a:p>
        </p:txBody>
      </p:sp>
      <p:sp>
        <p:nvSpPr>
          <p:cNvPr id="101" name="직사각형 10">
            <a:extLst>
              <a:ext uri="{FF2B5EF4-FFF2-40B4-BE49-F238E27FC236}">
                <a16:creationId xmlns:a16="http://schemas.microsoft.com/office/drawing/2014/main" id="{C826100F-885D-4B0D-BDD1-8422D319A731}"/>
              </a:ext>
            </a:extLst>
          </p:cNvPr>
          <p:cNvSpPr/>
          <p:nvPr/>
        </p:nvSpPr>
        <p:spPr bwMode="auto">
          <a:xfrm>
            <a:off x="26171784" y="17528492"/>
            <a:ext cx="1698892" cy="3144567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3200" b="1" dirty="0">
                <a:latin typeface="굴림체" pitchFamily="49" charset="-127"/>
                <a:ea typeface="굴림체" pitchFamily="49" charset="-127"/>
              </a:rPr>
              <a:t>RF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3200" b="1" dirty="0">
                <a:latin typeface="굴림체" pitchFamily="49" charset="-127"/>
                <a:ea typeface="굴림체" pitchFamily="49" charset="-127"/>
              </a:rPr>
              <a:t>Drive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</a:pPr>
            <a:r>
              <a:rPr kumimoji="1" lang="en-US" altLang="ko-KR" sz="3200" b="1" dirty="0">
                <a:latin typeface="굴림체" pitchFamily="49" charset="-127"/>
                <a:ea typeface="굴림체" pitchFamily="49" charset="-127"/>
              </a:rPr>
              <a:t>Amplifier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E62AAF0-D800-49E8-BC82-BA9B8362C618}"/>
              </a:ext>
            </a:extLst>
          </p:cNvPr>
          <p:cNvSpPr txBox="1"/>
          <p:nvPr/>
        </p:nvSpPr>
        <p:spPr bwMode="auto">
          <a:xfrm>
            <a:off x="15785572" y="19336339"/>
            <a:ext cx="997389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ko-KR" sz="2000" b="1" dirty="0">
                <a:latin typeface="Arial" pitchFamily="34" charset="0"/>
                <a:ea typeface="굴림" pitchFamily="50" charset="-127"/>
              </a:rPr>
              <a:t>IF</a:t>
            </a:r>
          </a:p>
          <a:p>
            <a:pPr algn="ctr" eaLnBrk="1" hangingPunct="1"/>
            <a:r>
              <a:rPr lang="en-US" altLang="ko-KR" sz="2000" b="1" dirty="0">
                <a:latin typeface="Arial" pitchFamily="34" charset="0"/>
                <a:ea typeface="굴림" pitchFamily="50" charset="-127"/>
              </a:rPr>
              <a:t>Hybrid</a:t>
            </a:r>
          </a:p>
          <a:p>
            <a:pPr algn="ctr" eaLnBrk="1" hangingPunct="1"/>
            <a:r>
              <a:rPr lang="en-US" altLang="ko-KR" sz="2000" b="1" dirty="0">
                <a:latin typeface="Arial" pitchFamily="34" charset="0"/>
                <a:ea typeface="굴림" pitchFamily="50" charset="-127"/>
              </a:rPr>
              <a:t>Input</a:t>
            </a:r>
            <a:endParaRPr lang="ko-KR" altLang="en-US" sz="2000" b="1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3C1C160-F48E-49F8-9F35-790A7C8F2A53}"/>
              </a:ext>
            </a:extLst>
          </p:cNvPr>
          <p:cNvSpPr txBox="1"/>
          <p:nvPr/>
        </p:nvSpPr>
        <p:spPr bwMode="auto">
          <a:xfrm>
            <a:off x="16571415" y="22339974"/>
            <a:ext cx="162416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ko-KR" sz="2000" b="1" dirty="0">
                <a:latin typeface="Arial" pitchFamily="34" charset="0"/>
                <a:ea typeface="굴림" pitchFamily="50" charset="-127"/>
              </a:rPr>
              <a:t>Synthesizer</a:t>
            </a:r>
          </a:p>
          <a:p>
            <a:pPr algn="ctr" eaLnBrk="1" hangingPunct="1"/>
            <a:r>
              <a:rPr lang="en-US" altLang="ko-KR" sz="2000" b="1" dirty="0">
                <a:latin typeface="Arial" pitchFamily="34" charset="0"/>
                <a:ea typeface="굴림" pitchFamily="50" charset="-127"/>
              </a:rPr>
              <a:t>Input</a:t>
            </a:r>
            <a:endParaRPr lang="ko-KR" altLang="en-US" sz="2000" b="1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EB239FB-71A8-4F28-B57C-B2A54A13C2C1}"/>
              </a:ext>
            </a:extLst>
          </p:cNvPr>
          <p:cNvSpPr txBox="1"/>
          <p:nvPr/>
        </p:nvSpPr>
        <p:spPr bwMode="auto">
          <a:xfrm>
            <a:off x="27893258" y="16977510"/>
            <a:ext cx="102992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ko-KR" sz="2000" b="1" dirty="0">
                <a:latin typeface="Arial" pitchFamily="34" charset="0"/>
                <a:ea typeface="굴림" pitchFamily="50" charset="-127"/>
              </a:rPr>
              <a:t>RF</a:t>
            </a:r>
          </a:p>
          <a:p>
            <a:pPr algn="ctr" eaLnBrk="1" hangingPunct="1"/>
            <a:r>
              <a:rPr lang="en-US" altLang="ko-KR" sz="2000" b="1" dirty="0">
                <a:latin typeface="Arial" pitchFamily="34" charset="0"/>
                <a:ea typeface="굴림" pitchFamily="50" charset="-127"/>
              </a:rPr>
              <a:t>Output</a:t>
            </a:r>
            <a:endParaRPr lang="ko-KR" altLang="en-US" sz="2000" b="1" dirty="0"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105" name="Picture 15">
            <a:extLst>
              <a:ext uri="{FF2B5EF4-FFF2-40B4-BE49-F238E27FC236}">
                <a16:creationId xmlns:a16="http://schemas.microsoft.com/office/drawing/2014/main" id="{3B1979D0-8839-4D1B-940A-ADAC234D56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691"/>
          <a:stretch/>
        </p:blipFill>
        <p:spPr>
          <a:xfrm>
            <a:off x="15436579" y="25500325"/>
            <a:ext cx="7263258" cy="4340692"/>
          </a:xfrm>
          <a:prstGeom prst="rect">
            <a:avLst/>
          </a:prstGeom>
        </p:spPr>
      </p:pic>
      <p:pic>
        <p:nvPicPr>
          <p:cNvPr id="106" name="Picture 24">
            <a:extLst>
              <a:ext uri="{FF2B5EF4-FFF2-40B4-BE49-F238E27FC236}">
                <a16:creationId xmlns:a16="http://schemas.microsoft.com/office/drawing/2014/main" id="{53F37716-A4FD-480A-B9BC-2003C9857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77510" y="24948816"/>
            <a:ext cx="6560061" cy="4850198"/>
          </a:xfrm>
          <a:prstGeom prst="rect">
            <a:avLst/>
          </a:prstGeom>
        </p:spPr>
      </p:pic>
      <p:pic>
        <p:nvPicPr>
          <p:cNvPr id="107" name="Picture 25">
            <a:extLst>
              <a:ext uri="{FF2B5EF4-FFF2-40B4-BE49-F238E27FC236}">
                <a16:creationId xmlns:a16="http://schemas.microsoft.com/office/drawing/2014/main" id="{34B8F9DC-8634-4DD0-91FB-231EF69FE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8308" y="29516614"/>
            <a:ext cx="6560061" cy="5258273"/>
          </a:xfrm>
          <a:prstGeom prst="rect">
            <a:avLst/>
          </a:prstGeom>
        </p:spPr>
      </p:pic>
      <p:graphicFrame>
        <p:nvGraphicFramePr>
          <p:cNvPr id="108" name="Object 28">
            <a:extLst>
              <a:ext uri="{FF2B5EF4-FFF2-40B4-BE49-F238E27FC236}">
                <a16:creationId xmlns:a16="http://schemas.microsoft.com/office/drawing/2014/main" id="{F097A56F-ABFF-4C3D-897A-D4F9D7424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642436"/>
              </p:ext>
            </p:extLst>
          </p:nvPr>
        </p:nvGraphicFramePr>
        <p:xfrm>
          <a:off x="15624546" y="29784189"/>
          <a:ext cx="6668852" cy="433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Graph" r:id="rId9" imgW="4154400" imgH="2901600" progId="Origin50.Graph">
                  <p:embed/>
                </p:oleObj>
              </mc:Choice>
              <mc:Fallback>
                <p:oleObj name="Graph" r:id="rId9" imgW="4154400" imgH="2901600" progId="Origin50.Graph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624546" y="29784189"/>
                        <a:ext cx="6668852" cy="4334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Straight Connector 6">
            <a:extLst>
              <a:ext uri="{FF2B5EF4-FFF2-40B4-BE49-F238E27FC236}">
                <a16:creationId xmlns:a16="http://schemas.microsoft.com/office/drawing/2014/main" id="{3A4AEE7B-F5C1-4827-9514-9CAD06D34F2F}"/>
              </a:ext>
            </a:extLst>
          </p:cNvPr>
          <p:cNvCxnSpPr>
            <a:cxnSpLocks/>
          </p:cNvCxnSpPr>
          <p:nvPr/>
        </p:nvCxnSpPr>
        <p:spPr>
          <a:xfrm>
            <a:off x="19206744" y="25652722"/>
            <a:ext cx="0" cy="285242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B93B0DD-311D-4324-84C9-622881DE1E00}"/>
              </a:ext>
            </a:extLst>
          </p:cNvPr>
          <p:cNvSpPr txBox="1"/>
          <p:nvPr/>
        </p:nvSpPr>
        <p:spPr>
          <a:xfrm>
            <a:off x="16516903" y="29183900"/>
            <a:ext cx="5133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[Pin vs Pout, CG @ 3GHz IF input]</a:t>
            </a:r>
            <a:endParaRPr lang="ko-KR" altLang="en-US" sz="28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FDEE648-DA00-4216-85B3-80DDC8F71D04}"/>
              </a:ext>
            </a:extLst>
          </p:cNvPr>
          <p:cNvSpPr txBox="1"/>
          <p:nvPr/>
        </p:nvSpPr>
        <p:spPr>
          <a:xfrm>
            <a:off x="22946736" y="29195304"/>
            <a:ext cx="5593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[Output </a:t>
            </a:r>
            <a:r>
              <a:rPr lang="en-US" altLang="ko-KR" sz="2800" b="1" dirty="0" err="1"/>
              <a:t>freq</a:t>
            </a:r>
            <a:r>
              <a:rPr lang="en-US" altLang="ko-KR" sz="2800" b="1" dirty="0"/>
              <a:t> vs CG @ -20dBm input]</a:t>
            </a:r>
            <a:endParaRPr lang="ko-KR" altLang="en-US" sz="2800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7013C0A-174F-4AEF-988D-9FB2658BDDF3}"/>
              </a:ext>
            </a:extLst>
          </p:cNvPr>
          <p:cNvSpPr txBox="1"/>
          <p:nvPr/>
        </p:nvSpPr>
        <p:spPr>
          <a:xfrm>
            <a:off x="16146793" y="34155044"/>
            <a:ext cx="571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[Input </a:t>
            </a:r>
            <a:r>
              <a:rPr lang="en-US" altLang="ko-KR" sz="2800" b="1" dirty="0" err="1"/>
              <a:t>freq</a:t>
            </a:r>
            <a:r>
              <a:rPr lang="en-US" altLang="ko-KR" sz="2800" b="1" dirty="0"/>
              <a:t> vs IMRR @ -20dBm input]</a:t>
            </a:r>
            <a:endParaRPr lang="ko-KR" altLang="en-US" sz="2800" b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1037870-DE03-481A-A9D9-2E031296EAC5}"/>
              </a:ext>
            </a:extLst>
          </p:cNvPr>
          <p:cNvSpPr txBox="1"/>
          <p:nvPr/>
        </p:nvSpPr>
        <p:spPr>
          <a:xfrm>
            <a:off x="24187710" y="34166448"/>
            <a:ext cx="3285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[Output </a:t>
            </a:r>
            <a:r>
              <a:rPr lang="en-US" altLang="ko-KR" sz="2800" b="1" dirty="0" err="1"/>
              <a:t>freq</a:t>
            </a:r>
            <a:r>
              <a:rPr lang="en-US" altLang="ko-KR" sz="2800" b="1" dirty="0"/>
              <a:t> vs </a:t>
            </a:r>
            <a:r>
              <a:rPr lang="en-US" altLang="ko-KR" sz="2800" b="1" dirty="0" err="1"/>
              <a:t>Psat</a:t>
            </a:r>
            <a:r>
              <a:rPr lang="en-US" altLang="ko-KR" sz="2800" b="1" dirty="0"/>
              <a:t>]</a:t>
            </a:r>
            <a:endParaRPr lang="ko-KR" altLang="en-US" sz="2800" b="1" dirty="0"/>
          </a:p>
        </p:txBody>
      </p:sp>
      <p:sp>
        <p:nvSpPr>
          <p:cNvPr id="115" name="TextBox 39">
            <a:extLst>
              <a:ext uri="{FF2B5EF4-FFF2-40B4-BE49-F238E27FC236}">
                <a16:creationId xmlns:a16="http://schemas.microsoft.com/office/drawing/2014/main" id="{98F1915B-5B4E-4B1B-B75F-CE3F328C0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422" y="23327638"/>
            <a:ext cx="928903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Up conversion mixer</a:t>
            </a:r>
          </a:p>
        </p:txBody>
      </p:sp>
      <p:graphicFrame>
        <p:nvGraphicFramePr>
          <p:cNvPr id="116" name="Object 12">
            <a:extLst>
              <a:ext uri="{FF2B5EF4-FFF2-40B4-BE49-F238E27FC236}">
                <a16:creationId xmlns:a16="http://schemas.microsoft.com/office/drawing/2014/main" id="{132ED888-FAC9-4C50-89C5-085ED5CE3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93168"/>
              </p:ext>
            </p:extLst>
          </p:nvPr>
        </p:nvGraphicFramePr>
        <p:xfrm>
          <a:off x="2638259" y="23994655"/>
          <a:ext cx="10421654" cy="672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Visio" r:id="rId11" imgW="9285820" imgH="5991300" progId="Visio.Drawing.11">
                  <p:embed/>
                </p:oleObj>
              </mc:Choice>
              <mc:Fallback>
                <p:oleObj name="Visio" r:id="rId11" imgW="9285820" imgH="5991300" progId="Visio.Drawing.11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38259" y="23994655"/>
                        <a:ext cx="10421654" cy="672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Box 39">
            <a:extLst>
              <a:ext uri="{FF2B5EF4-FFF2-40B4-BE49-F238E27FC236}">
                <a16:creationId xmlns:a16="http://schemas.microsoft.com/office/drawing/2014/main" id="{6E4977DB-5C08-40D0-AB32-8D0925DD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491" y="30905349"/>
            <a:ext cx="12719629" cy="16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Q-band gilbert-cell up-conversion mixer</a:t>
            </a:r>
            <a:endParaRPr lang="en-US" altLang="ko-KR" sz="32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Inverting amplifier is inserted for improving conversion gain and bandwidth performance</a:t>
            </a:r>
            <a:endParaRPr lang="en-US" altLang="ko-KR" sz="3200" dirty="0">
              <a:latin typeface="Arial" charset="0"/>
              <a:cs typeface="Arial" charset="0"/>
            </a:endParaRPr>
          </a:p>
        </p:txBody>
      </p:sp>
      <p:sp>
        <p:nvSpPr>
          <p:cNvPr id="120" name="TextBox 39">
            <a:extLst>
              <a:ext uri="{FF2B5EF4-FFF2-40B4-BE49-F238E27FC236}">
                <a16:creationId xmlns:a16="http://schemas.microsoft.com/office/drawing/2014/main" id="{8EB37A88-ACB8-45FA-B462-1BE75EB1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337" y="32948505"/>
            <a:ext cx="9289032" cy="6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defPPr>
              <a:defRPr lang="ko-KR"/>
            </a:defPPr>
            <a:lvl1pPr marL="371475" indent="-371475" algn="just">
              <a:spcBef>
                <a:spcPts val="1950"/>
              </a:spcBef>
              <a:buClr>
                <a:srgbClr val="C00000"/>
              </a:buClr>
              <a:buFont typeface="Wingdings" pitchFamily="2" charset="2"/>
              <a:buChar char="§"/>
              <a:defRPr kumimoji="1" sz="2400" b="1">
                <a:latin typeface="Arial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latin typeface="HY견고딕" pitchFamily="18" charset="-127"/>
                <a:ea typeface="HY견고딕" pitchFamily="18" charset="-127"/>
              </a:defRPr>
            </a:lvl9pPr>
          </a:lstStyle>
          <a:p>
            <a:pPr>
              <a:buClr>
                <a:srgbClr val="AED369"/>
              </a:buClr>
            </a:pPr>
            <a:r>
              <a:rPr lang="en-US" altLang="ko-KR" sz="3600" dirty="0"/>
              <a:t>Drive amplifier</a:t>
            </a:r>
          </a:p>
        </p:txBody>
      </p:sp>
      <p:graphicFrame>
        <p:nvGraphicFramePr>
          <p:cNvPr id="121" name="Object 8">
            <a:extLst>
              <a:ext uri="{FF2B5EF4-FFF2-40B4-BE49-F238E27FC236}">
                <a16:creationId xmlns:a16="http://schemas.microsoft.com/office/drawing/2014/main" id="{01041D73-C41D-4221-9C00-BB4E19AAE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1472"/>
              </p:ext>
            </p:extLst>
          </p:nvPr>
        </p:nvGraphicFramePr>
        <p:xfrm>
          <a:off x="2118848" y="33832585"/>
          <a:ext cx="12118154" cy="36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Visio" r:id="rId13" imgW="12552808" imgH="3826170" progId="Visio.Drawing.11">
                  <p:embed/>
                </p:oleObj>
              </mc:Choice>
              <mc:Fallback>
                <p:oleObj name="Visio" r:id="rId13" imgW="12552808" imgH="3826170" progId="Visio.Drawing.11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848" y="33832585"/>
                        <a:ext cx="12118154" cy="36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TextBox 39">
            <a:extLst>
              <a:ext uri="{FF2B5EF4-FFF2-40B4-BE49-F238E27FC236}">
                <a16:creationId xmlns:a16="http://schemas.microsoft.com/office/drawing/2014/main" id="{E394D5DD-BC62-4504-9C88-99F25ADE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803" y="37778302"/>
            <a:ext cx="12719629" cy="22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5-stage single-ended CS topology</a:t>
            </a: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Improve stability using source-degeneration</a:t>
            </a:r>
            <a:endParaRPr lang="ko-KR" altLang="en-US" sz="3200" b="1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Providing sufficient output power to drive up-conversion mixer</a:t>
            </a:r>
            <a:endParaRPr lang="ko-KR" altLang="en-US" sz="3200" b="1" dirty="0">
              <a:latin typeface="Arial" charset="0"/>
              <a:cs typeface="Arial" charset="0"/>
            </a:endParaRPr>
          </a:p>
        </p:txBody>
      </p:sp>
      <p:sp>
        <p:nvSpPr>
          <p:cNvPr id="124" name="TextBox 39">
            <a:extLst>
              <a:ext uri="{FF2B5EF4-FFF2-40B4-BE49-F238E27FC236}">
                <a16:creationId xmlns:a16="http://schemas.microsoft.com/office/drawing/2014/main" id="{92FA6789-F257-413D-B7FC-7D417470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239" y="35306950"/>
            <a:ext cx="13040373" cy="28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94" tIns="49547" rIns="99094" bIns="49547">
            <a:spAutoFit/>
          </a:bodyPr>
          <a:lstStyle>
            <a:lvl1pPr marL="371475" indent="-371475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1.2-dBm OP1dB with 3-GHz -9dBm input</a:t>
            </a: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Conversion gain : 11-dB (max) </a:t>
            </a: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Bandwidth (3dB) : 5.3-GHz (</a:t>
            </a:r>
            <a:r>
              <a:rPr lang="en-US" altLang="ko-KR" sz="3200" b="1" dirty="0" err="1">
                <a:latin typeface="Arial" charset="0"/>
                <a:cs typeface="Arial" charset="0"/>
              </a:rPr>
              <a:t>Freq</a:t>
            </a:r>
            <a:r>
              <a:rPr lang="en-US" altLang="ko-KR" sz="3200" b="1" baseline="-25000" dirty="0" err="1">
                <a:latin typeface="Arial" charset="0"/>
                <a:cs typeface="Arial" charset="0"/>
              </a:rPr>
              <a:t>RF</a:t>
            </a:r>
            <a:r>
              <a:rPr lang="en-US" altLang="ko-KR" sz="3200" b="1" dirty="0">
                <a:latin typeface="Arial" charset="0"/>
                <a:cs typeface="Arial" charset="0"/>
              </a:rPr>
              <a:t> : 41.8 – 46.1 GHz)</a:t>
            </a:r>
            <a:endParaRPr lang="en-US" altLang="ko-KR" sz="3200" b="1" baseline="-25000" dirty="0"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Arial" charset="0"/>
                <a:cs typeface="Arial" charset="0"/>
              </a:rPr>
              <a:t>IMRR : 47-dB (max), &gt; 32-dB (CG 3-dB)</a:t>
            </a:r>
          </a:p>
          <a:p>
            <a:pPr marL="800100" lvl="1" indent="-342900" algn="just" eaLnBrk="1" hangingPunct="1">
              <a:spcBef>
                <a:spcPts val="600"/>
              </a:spcBef>
              <a:buClr>
                <a:srgbClr val="AED369"/>
              </a:buClr>
              <a:buFont typeface="Arial" panose="020B0604020202020204" pitchFamily="34" charset="0"/>
              <a:buChar char="•"/>
            </a:pPr>
            <a:endParaRPr lang="en-US" altLang="ko-KR" sz="32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290</Words>
  <Application>Microsoft Office PowerPoint</Application>
  <PresentationFormat>사용자 지정</PresentationFormat>
  <Paragraphs>64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Monotype Sorts</vt:lpstr>
      <vt:lpstr>굴림체</vt:lpstr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Origin Graph</vt:lpstr>
      <vt:lpstr>Visio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Hyunkyu Lee</cp:lastModifiedBy>
  <cp:revision>33</cp:revision>
  <dcterms:created xsi:type="dcterms:W3CDTF">2018-03-08T06:02:33Z</dcterms:created>
  <dcterms:modified xsi:type="dcterms:W3CDTF">2020-04-13T06:23:29Z</dcterms:modified>
</cp:coreProperties>
</file>